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329" r:id="rId3"/>
    <p:sldId id="330" r:id="rId4"/>
    <p:sldId id="331" r:id="rId5"/>
    <p:sldId id="338" r:id="rId6"/>
    <p:sldId id="339" r:id="rId7"/>
    <p:sldId id="332" r:id="rId8"/>
    <p:sldId id="333" r:id="rId9"/>
    <p:sldId id="340" r:id="rId10"/>
    <p:sldId id="341" r:id="rId11"/>
    <p:sldId id="342" r:id="rId12"/>
    <p:sldId id="343" r:id="rId13"/>
    <p:sldId id="334" r:id="rId14"/>
    <p:sldId id="344" r:id="rId15"/>
    <p:sldId id="335" r:id="rId16"/>
    <p:sldId id="345" r:id="rId17"/>
    <p:sldId id="346" r:id="rId18"/>
    <p:sldId id="347" r:id="rId19"/>
    <p:sldId id="348" r:id="rId20"/>
    <p:sldId id="349" r:id="rId21"/>
    <p:sldId id="350" r:id="rId22"/>
    <p:sldId id="351" r:id="rId23"/>
    <p:sldId id="265"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0"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43342" cy="465455"/>
          </a:xfrm>
          <a:prstGeom prst="rect">
            <a:avLst/>
          </a:prstGeom>
        </p:spPr>
        <p:txBody>
          <a:bodyPr vert="horz" lIns="93306" tIns="46652" rIns="93306" bIns="46652" rtlCol="0"/>
          <a:lstStyle>
            <a:lvl1pPr algn="l">
              <a:defRPr sz="1100"/>
            </a:lvl1pPr>
          </a:lstStyle>
          <a:p>
            <a:endParaRPr lang="en-US"/>
          </a:p>
        </p:txBody>
      </p:sp>
      <p:sp>
        <p:nvSpPr>
          <p:cNvPr id="3" name="Date Placeholder 2"/>
          <p:cNvSpPr>
            <a:spLocks noGrp="1"/>
          </p:cNvSpPr>
          <p:nvPr>
            <p:ph type="dt" sz="quarter" idx="1"/>
          </p:nvPr>
        </p:nvSpPr>
        <p:spPr>
          <a:xfrm>
            <a:off x="3978134" y="2"/>
            <a:ext cx="3043342" cy="465455"/>
          </a:xfrm>
          <a:prstGeom prst="rect">
            <a:avLst/>
          </a:prstGeom>
        </p:spPr>
        <p:txBody>
          <a:bodyPr vert="horz" lIns="93306" tIns="46652" rIns="93306" bIns="46652" rtlCol="0"/>
          <a:lstStyle>
            <a:lvl1pPr algn="r">
              <a:defRPr sz="1100"/>
            </a:lvl1pPr>
          </a:lstStyle>
          <a:p>
            <a:fld id="{1B76327D-45C0-4407-84D2-478D0ED469FB}" type="datetimeFigureOut">
              <a:rPr lang="en-US" smtClean="0"/>
              <a:pPr/>
              <a:t>3/18/2020</a:t>
            </a:fld>
            <a:endParaRPr lang="en-US"/>
          </a:p>
        </p:txBody>
      </p:sp>
      <p:sp>
        <p:nvSpPr>
          <p:cNvPr id="4" name="Footer Placeholder 3"/>
          <p:cNvSpPr>
            <a:spLocks noGrp="1"/>
          </p:cNvSpPr>
          <p:nvPr>
            <p:ph type="ftr" sz="quarter" idx="2"/>
          </p:nvPr>
        </p:nvSpPr>
        <p:spPr>
          <a:xfrm>
            <a:off x="4" y="8842031"/>
            <a:ext cx="3043342" cy="465455"/>
          </a:xfrm>
          <a:prstGeom prst="rect">
            <a:avLst/>
          </a:prstGeom>
        </p:spPr>
        <p:txBody>
          <a:bodyPr vert="horz" lIns="93306" tIns="46652" rIns="93306" bIns="46652" rtlCol="0" anchor="b"/>
          <a:lstStyle>
            <a:lvl1pPr algn="l">
              <a:defRPr sz="1100"/>
            </a:lvl1pPr>
          </a:lstStyle>
          <a:p>
            <a:endParaRPr lang="en-US"/>
          </a:p>
        </p:txBody>
      </p:sp>
      <p:sp>
        <p:nvSpPr>
          <p:cNvPr id="5" name="Slide Number Placeholder 4"/>
          <p:cNvSpPr>
            <a:spLocks noGrp="1"/>
          </p:cNvSpPr>
          <p:nvPr>
            <p:ph type="sldNum" sz="quarter" idx="3"/>
          </p:nvPr>
        </p:nvSpPr>
        <p:spPr>
          <a:xfrm>
            <a:off x="3978134" y="8842031"/>
            <a:ext cx="3043342" cy="465455"/>
          </a:xfrm>
          <a:prstGeom prst="rect">
            <a:avLst/>
          </a:prstGeom>
        </p:spPr>
        <p:txBody>
          <a:bodyPr vert="horz" lIns="93306" tIns="46652" rIns="93306" bIns="46652" rtlCol="0" anchor="b"/>
          <a:lstStyle>
            <a:lvl1pPr algn="r">
              <a:defRPr sz="1100"/>
            </a:lvl1pPr>
          </a:lstStyle>
          <a:p>
            <a:fld id="{5139EB2D-6CA8-47D5-B534-9C8435407A65}" type="slidenum">
              <a:rPr lang="en-US" smtClean="0"/>
              <a:pPr/>
              <a:t>‹#›</a:t>
            </a:fld>
            <a:endParaRPr lang="en-US"/>
          </a:p>
        </p:txBody>
      </p:sp>
    </p:spTree>
    <p:extLst>
      <p:ext uri="{BB962C8B-B14F-4D97-AF65-F5344CB8AC3E}">
        <p14:creationId xmlns:p14="http://schemas.microsoft.com/office/powerpoint/2010/main" val="2928783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43342" cy="465455"/>
          </a:xfrm>
          <a:prstGeom prst="rect">
            <a:avLst/>
          </a:prstGeom>
        </p:spPr>
        <p:txBody>
          <a:bodyPr vert="horz" lIns="93306" tIns="46652" rIns="93306" bIns="46652" rtlCol="0"/>
          <a:lstStyle>
            <a:lvl1pPr algn="l">
              <a:defRPr sz="1100"/>
            </a:lvl1pPr>
          </a:lstStyle>
          <a:p>
            <a:endParaRPr lang="en-US"/>
          </a:p>
        </p:txBody>
      </p:sp>
      <p:sp>
        <p:nvSpPr>
          <p:cNvPr id="3" name="Date Placeholder 2"/>
          <p:cNvSpPr>
            <a:spLocks noGrp="1"/>
          </p:cNvSpPr>
          <p:nvPr>
            <p:ph type="dt" idx="1"/>
          </p:nvPr>
        </p:nvSpPr>
        <p:spPr>
          <a:xfrm>
            <a:off x="3978134" y="2"/>
            <a:ext cx="3043342" cy="465455"/>
          </a:xfrm>
          <a:prstGeom prst="rect">
            <a:avLst/>
          </a:prstGeom>
        </p:spPr>
        <p:txBody>
          <a:bodyPr vert="horz" lIns="93306" tIns="46652" rIns="93306" bIns="46652" rtlCol="0"/>
          <a:lstStyle>
            <a:lvl1pPr algn="r">
              <a:defRPr sz="1100"/>
            </a:lvl1pPr>
          </a:lstStyle>
          <a:p>
            <a:fld id="{FC2DFB36-083F-4F9F-B2F2-7259CF63BABD}" type="datetimeFigureOut">
              <a:rPr lang="en-US" smtClean="0"/>
              <a:pPr/>
              <a:t>3/18/2020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6" tIns="46652" rIns="93306" bIns="46652"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06" tIns="46652" rIns="93306" bIns="466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42031"/>
            <a:ext cx="3043342" cy="465455"/>
          </a:xfrm>
          <a:prstGeom prst="rect">
            <a:avLst/>
          </a:prstGeom>
        </p:spPr>
        <p:txBody>
          <a:bodyPr vert="horz" lIns="93306" tIns="46652" rIns="93306" bIns="46652" rtlCol="0" anchor="b"/>
          <a:lstStyle>
            <a:lvl1pPr algn="l">
              <a:defRPr sz="1100"/>
            </a:lvl1pPr>
          </a:lstStyle>
          <a:p>
            <a:endParaRPr lang="en-US"/>
          </a:p>
        </p:txBody>
      </p:sp>
      <p:sp>
        <p:nvSpPr>
          <p:cNvPr id="7" name="Slide Number Placeholder 6"/>
          <p:cNvSpPr>
            <a:spLocks noGrp="1"/>
          </p:cNvSpPr>
          <p:nvPr>
            <p:ph type="sldNum" sz="quarter" idx="5"/>
          </p:nvPr>
        </p:nvSpPr>
        <p:spPr>
          <a:xfrm>
            <a:off x="3978134" y="8842031"/>
            <a:ext cx="3043342" cy="465455"/>
          </a:xfrm>
          <a:prstGeom prst="rect">
            <a:avLst/>
          </a:prstGeom>
        </p:spPr>
        <p:txBody>
          <a:bodyPr vert="horz" lIns="93306" tIns="46652" rIns="93306" bIns="46652" rtlCol="0" anchor="b"/>
          <a:lstStyle>
            <a:lvl1pPr algn="r">
              <a:defRPr sz="1100"/>
            </a:lvl1pPr>
          </a:lstStyle>
          <a:p>
            <a:fld id="{48E3487A-B6A1-45DB-AE32-E99D816B694C}" type="slidenum">
              <a:rPr lang="en-US" smtClean="0"/>
              <a:pPr/>
              <a:t>‹#›</a:t>
            </a:fld>
            <a:endParaRPr lang="en-US"/>
          </a:p>
        </p:txBody>
      </p:sp>
    </p:spTree>
    <p:extLst>
      <p:ext uri="{BB962C8B-B14F-4D97-AF65-F5344CB8AC3E}">
        <p14:creationId xmlns:p14="http://schemas.microsoft.com/office/powerpoint/2010/main" val="2044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4F3B22C-1BE0-4A7A-BF04-1F303EEE7436}" type="datetimeFigureOut">
              <a:rPr lang="en-US" smtClean="0"/>
              <a:pPr/>
              <a:t>3/18/2020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792907A-48A1-4FC5-8026-B9B23EEC2F4B}" type="slidenum">
              <a:rPr lang="en-US" smtClean="0"/>
              <a:pPr/>
              <a:t>‹#›</a:t>
            </a:fld>
            <a:endParaRPr lang="en-US"/>
          </a:p>
        </p:txBody>
      </p:sp>
      <p:pic>
        <p:nvPicPr>
          <p:cNvPr id="14" name="Picture 13" descr="City of Lathrop Seal.tif"/>
          <p:cNvPicPr>
            <a:picLocks noChangeAspect="1"/>
          </p:cNvPicPr>
          <p:nvPr userDrawn="1"/>
        </p:nvPicPr>
        <p:blipFill>
          <a:blip r:embed="rId3" cstate="print"/>
          <a:stretch>
            <a:fillRect/>
          </a:stretch>
        </p:blipFill>
        <p:spPr>
          <a:xfrm>
            <a:off x="380999" y="228600"/>
            <a:ext cx="1583481"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3B22C-1BE0-4A7A-BF04-1F303EEE7436}"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907A-48A1-4FC5-8026-B9B23EEC2F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3B22C-1BE0-4A7A-BF04-1F303EEE7436}"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907A-48A1-4FC5-8026-B9B23EEC2F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3B22C-1BE0-4A7A-BF04-1F303EEE7436}"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907A-48A1-4FC5-8026-B9B23EEC2F4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pic>
        <p:nvPicPr>
          <p:cNvPr id="8" name="Picture 7" descr="City of Lathrop Seal.tif"/>
          <p:cNvPicPr>
            <a:picLocks noChangeAspect="1"/>
          </p:cNvPicPr>
          <p:nvPr userDrawn="1"/>
        </p:nvPicPr>
        <p:blipFill>
          <a:blip r:embed="rId2" cstate="print"/>
          <a:stretch>
            <a:fillRect/>
          </a:stretch>
        </p:blipFill>
        <p:spPr>
          <a:xfrm>
            <a:off x="7620000" y="228600"/>
            <a:ext cx="135727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F3B22C-1BE0-4A7A-BF04-1F303EEE7436}"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907A-48A1-4FC5-8026-B9B23EEC2F4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F3B22C-1BE0-4A7A-BF04-1F303EEE7436}"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2907A-48A1-4FC5-8026-B9B23EEC2F4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F3B22C-1BE0-4A7A-BF04-1F303EEE7436}"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2907A-48A1-4FC5-8026-B9B23EEC2F4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F3B22C-1BE0-4A7A-BF04-1F303EEE7436}"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2907A-48A1-4FC5-8026-B9B23EEC2F4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3B22C-1BE0-4A7A-BF04-1F303EEE7436}"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2907A-48A1-4FC5-8026-B9B23EEC2F4B}" type="slidenum">
              <a:rPr lang="en-US" smtClean="0"/>
              <a:pPr/>
              <a:t>‹#›</a:t>
            </a:fld>
            <a:endParaRPr lang="en-US"/>
          </a:p>
        </p:txBody>
      </p:sp>
      <p:pic>
        <p:nvPicPr>
          <p:cNvPr id="5" name="Picture 4" descr="City of Lathrop Seal.tif"/>
          <p:cNvPicPr>
            <a:picLocks noChangeAspect="1"/>
          </p:cNvPicPr>
          <p:nvPr userDrawn="1"/>
        </p:nvPicPr>
        <p:blipFill>
          <a:blip r:embed="rId2" cstate="print"/>
          <a:stretch>
            <a:fillRect/>
          </a:stretch>
        </p:blipFill>
        <p:spPr>
          <a:xfrm>
            <a:off x="7620000" y="228600"/>
            <a:ext cx="135727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4F3B22C-1BE0-4A7A-BF04-1F303EEE7436}"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2907A-48A1-4FC5-8026-B9B23EEC2F4B}" type="slidenum">
              <a:rPr lang="en-US" smtClean="0"/>
              <a:pPr/>
              <a:t>‹#›</a:t>
            </a:fld>
            <a:endParaRPr lang="en-US"/>
          </a:p>
        </p:txBody>
      </p:sp>
      <p:pic>
        <p:nvPicPr>
          <p:cNvPr id="8" name="Picture 7" descr="City of Lathrop Seal.tif"/>
          <p:cNvPicPr>
            <a:picLocks noChangeAspect="1"/>
          </p:cNvPicPr>
          <p:nvPr userDrawn="1"/>
        </p:nvPicPr>
        <p:blipFill>
          <a:blip r:embed="rId2" cstate="print"/>
          <a:stretch>
            <a:fillRect/>
          </a:stretch>
        </p:blipFill>
        <p:spPr>
          <a:xfrm>
            <a:off x="152400" y="5257800"/>
            <a:ext cx="135727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4F3B22C-1BE0-4A7A-BF04-1F303EEE7436}" type="datetimeFigureOut">
              <a:rPr lang="en-US" smtClean="0"/>
              <a:pPr/>
              <a:t>3/18/2020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792907A-48A1-4FC5-8026-B9B23EEC2F4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4F3B22C-1BE0-4A7A-BF04-1F303EEE7436}" type="datetimeFigureOut">
              <a:rPr lang="en-US" smtClean="0"/>
              <a:pPr/>
              <a:t>3/18/2020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792907A-48A1-4FC5-8026-B9B23EEC2F4B}" type="slidenum">
              <a:rPr lang="en-US" smtClean="0"/>
              <a:pPr/>
              <a:t>‹#›</a:t>
            </a:fld>
            <a:endParaRPr lang="en-US"/>
          </a:p>
        </p:txBody>
      </p:sp>
      <p:pic>
        <p:nvPicPr>
          <p:cNvPr id="11" name="Picture 10" descr="City of Lathrop Seal.tif"/>
          <p:cNvPicPr>
            <a:picLocks noChangeAspect="1"/>
          </p:cNvPicPr>
          <p:nvPr userDrawn="1"/>
        </p:nvPicPr>
        <p:blipFill>
          <a:blip r:embed="rId14" cstate="print"/>
          <a:stretch>
            <a:fillRect/>
          </a:stretch>
        </p:blipFill>
        <p:spPr>
          <a:xfrm>
            <a:off x="7772400" y="228600"/>
            <a:ext cx="1204870" cy="1217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09800"/>
            <a:ext cx="8839200" cy="1676399"/>
          </a:xfrm>
        </p:spPr>
        <p:txBody>
          <a:bodyPr>
            <a:noAutofit/>
          </a:bodyPr>
          <a:lstStyle/>
          <a:p>
            <a:r>
              <a:rPr lang="en-US" sz="2400" dirty="0" smtClean="0">
                <a:effectLst/>
              </a:rPr>
              <a:t>CFT Phase II – Sonic and Dutch Brothers</a:t>
            </a:r>
            <a:br>
              <a:rPr lang="en-US" sz="2400" dirty="0" smtClean="0">
                <a:effectLst/>
              </a:rPr>
            </a:br>
            <a:r>
              <a:rPr lang="en-US" sz="2400" dirty="0">
                <a:effectLst/>
              </a:rPr>
              <a:t> </a:t>
            </a:r>
            <a:r>
              <a:rPr lang="en-US" sz="2400" dirty="0" smtClean="0">
                <a:effectLst/>
              </a:rPr>
              <a:t>Site Plan Review No. SPR-20-6</a:t>
            </a:r>
            <a:br>
              <a:rPr lang="en-US" sz="2400" dirty="0" smtClean="0">
                <a:effectLst/>
              </a:rPr>
            </a:br>
            <a:endParaRPr lang="en-US" sz="2400" dirty="0">
              <a:effectLst/>
            </a:endParaRPr>
          </a:p>
        </p:txBody>
      </p:sp>
      <p:sp>
        <p:nvSpPr>
          <p:cNvPr id="3" name="Subtitle 2"/>
          <p:cNvSpPr>
            <a:spLocks noGrp="1"/>
          </p:cNvSpPr>
          <p:nvPr>
            <p:ph type="subTitle" idx="1"/>
          </p:nvPr>
        </p:nvSpPr>
        <p:spPr>
          <a:xfrm>
            <a:off x="1066800" y="3962400"/>
            <a:ext cx="7848600" cy="1199704"/>
          </a:xfrm>
        </p:spPr>
        <p:txBody>
          <a:bodyPr>
            <a:normAutofit fontScale="77500" lnSpcReduction="20000"/>
          </a:bodyPr>
          <a:lstStyle/>
          <a:p>
            <a:endParaRPr lang="en-US" dirty="0" smtClean="0">
              <a:latin typeface="Bookman Old Style" pitchFamily="18" charset="0"/>
            </a:endParaRPr>
          </a:p>
          <a:p>
            <a:r>
              <a:rPr lang="en-US" dirty="0" smtClean="0">
                <a:latin typeface="Bookman Old Style" pitchFamily="18" charset="0"/>
              </a:rPr>
              <a:t>Planning Commission Regular Meeting, </a:t>
            </a:r>
            <a:r>
              <a:rPr lang="en-US" dirty="0">
                <a:latin typeface="Bookman Old Style" pitchFamily="18" charset="0"/>
              </a:rPr>
              <a:t>March 18, 2020</a:t>
            </a:r>
            <a:endParaRPr lang="en-US" dirty="0" smtClean="0">
              <a:latin typeface="Bookman Old Style" pitchFamily="18" charset="0"/>
            </a:endParaRPr>
          </a:p>
          <a:p>
            <a:r>
              <a:rPr lang="en-US" i="1" dirty="0" smtClean="0">
                <a:latin typeface="Bookman Old Style" pitchFamily="18" charset="0"/>
              </a:rPr>
              <a:t>Item </a:t>
            </a:r>
            <a:r>
              <a:rPr lang="en-US" i="1" dirty="0">
                <a:latin typeface="Bookman Old Style" pitchFamily="18" charset="0"/>
              </a:rPr>
              <a:t>9</a:t>
            </a:r>
            <a:r>
              <a:rPr lang="en-US" i="1" dirty="0" smtClean="0">
                <a:latin typeface="Bookman Old Style" pitchFamily="18" charset="0"/>
              </a:rPr>
              <a:t>.1 </a:t>
            </a:r>
          </a:p>
        </p:txBody>
      </p:sp>
      <p:sp>
        <p:nvSpPr>
          <p:cNvPr id="4" name="TextBox 3"/>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smtClean="0"/>
              <a:t>1</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Elevations</a:t>
            </a:r>
            <a:r>
              <a:rPr lang="en-US" dirty="0"/>
              <a:t> </a:t>
            </a:r>
            <a:r>
              <a:rPr lang="en-US" dirty="0" smtClean="0"/>
              <a:t>– Dutch Brothers</a:t>
            </a:r>
            <a:endParaRPr lang="en-US" dirty="0"/>
          </a:p>
        </p:txBody>
      </p:sp>
      <p:pic>
        <p:nvPicPr>
          <p:cNvPr id="4" name="Picture 3"/>
          <p:cNvPicPr>
            <a:picLocks noChangeAspect="1"/>
          </p:cNvPicPr>
          <p:nvPr/>
        </p:nvPicPr>
        <p:blipFill>
          <a:blip r:embed="rId2"/>
          <a:stretch>
            <a:fillRect/>
          </a:stretch>
        </p:blipFill>
        <p:spPr>
          <a:xfrm>
            <a:off x="365158" y="1219200"/>
            <a:ext cx="8413683" cy="4572000"/>
          </a:xfrm>
          <a:prstGeom prst="rect">
            <a:avLst/>
          </a:prstGeom>
          <a:ln>
            <a:solidFill>
              <a:schemeClr val="tx1"/>
            </a:solidFill>
          </a:ln>
        </p:spPr>
      </p:pic>
      <p:sp>
        <p:nvSpPr>
          <p:cNvPr id="5" name="TextBox 4"/>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10</a:t>
            </a:r>
            <a:endParaRPr lang="en-US" b="1" dirty="0"/>
          </a:p>
        </p:txBody>
      </p:sp>
    </p:spTree>
    <p:extLst>
      <p:ext uri="{BB962C8B-B14F-4D97-AF65-F5344CB8AC3E}">
        <p14:creationId xmlns:p14="http://schemas.microsoft.com/office/powerpoint/2010/main" val="734230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Elevations</a:t>
            </a:r>
            <a:r>
              <a:rPr lang="en-US" dirty="0"/>
              <a:t> </a:t>
            </a:r>
            <a:r>
              <a:rPr lang="en-US" dirty="0" smtClean="0"/>
              <a:t>– Dutch Brothers</a:t>
            </a:r>
            <a:endParaRPr lang="en-US" dirty="0"/>
          </a:p>
        </p:txBody>
      </p:sp>
      <p:pic>
        <p:nvPicPr>
          <p:cNvPr id="2" name="Picture 1"/>
          <p:cNvPicPr>
            <a:picLocks noChangeAspect="1"/>
          </p:cNvPicPr>
          <p:nvPr/>
        </p:nvPicPr>
        <p:blipFill>
          <a:blip r:embed="rId2"/>
          <a:stretch>
            <a:fillRect/>
          </a:stretch>
        </p:blipFill>
        <p:spPr>
          <a:xfrm>
            <a:off x="508792" y="1143000"/>
            <a:ext cx="8126416" cy="4419600"/>
          </a:xfrm>
          <a:prstGeom prst="rect">
            <a:avLst/>
          </a:prstGeom>
          <a:ln>
            <a:solidFill>
              <a:schemeClr val="tx1"/>
            </a:solidFill>
          </a:ln>
        </p:spPr>
      </p:pic>
      <p:sp>
        <p:nvSpPr>
          <p:cNvPr id="4" name="TextBox 3"/>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11</a:t>
            </a:r>
            <a:endParaRPr lang="en-US" b="1" dirty="0"/>
          </a:p>
        </p:txBody>
      </p:sp>
    </p:spTree>
    <p:extLst>
      <p:ext uri="{BB962C8B-B14F-4D97-AF65-F5344CB8AC3E}">
        <p14:creationId xmlns:p14="http://schemas.microsoft.com/office/powerpoint/2010/main" val="317931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Elevations</a:t>
            </a:r>
            <a:r>
              <a:rPr lang="en-US" dirty="0"/>
              <a:t> </a:t>
            </a:r>
            <a:r>
              <a:rPr lang="en-US" dirty="0" smtClean="0"/>
              <a:t>– Dutch Brothers</a:t>
            </a:r>
            <a:endParaRPr lang="en-US" dirty="0"/>
          </a:p>
        </p:txBody>
      </p:sp>
      <p:pic>
        <p:nvPicPr>
          <p:cNvPr id="4" name="Picture 3"/>
          <p:cNvPicPr>
            <a:picLocks noChangeAspect="1"/>
          </p:cNvPicPr>
          <p:nvPr/>
        </p:nvPicPr>
        <p:blipFill>
          <a:blip r:embed="rId2"/>
          <a:stretch>
            <a:fillRect/>
          </a:stretch>
        </p:blipFill>
        <p:spPr>
          <a:xfrm>
            <a:off x="512298" y="1219200"/>
            <a:ext cx="8119404" cy="4800600"/>
          </a:xfrm>
          <a:prstGeom prst="rect">
            <a:avLst/>
          </a:prstGeom>
          <a:ln>
            <a:solidFill>
              <a:schemeClr val="tx1"/>
            </a:solidFill>
          </a:ln>
        </p:spPr>
      </p:pic>
      <p:sp>
        <p:nvSpPr>
          <p:cNvPr id="5" name="TextBox 4"/>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12</a:t>
            </a:r>
            <a:endParaRPr lang="en-US" b="1" dirty="0"/>
          </a:p>
        </p:txBody>
      </p:sp>
    </p:spTree>
    <p:extLst>
      <p:ext uri="{BB962C8B-B14F-4D97-AF65-F5344CB8AC3E}">
        <p14:creationId xmlns:p14="http://schemas.microsoft.com/office/powerpoint/2010/main" val="3123882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8260" y="76200"/>
            <a:ext cx="8229600" cy="1143000"/>
          </a:xfrm>
        </p:spPr>
        <p:txBody>
          <a:bodyPr>
            <a:normAutofit/>
          </a:bodyPr>
          <a:lstStyle/>
          <a:p>
            <a:r>
              <a:rPr lang="en-US" sz="3600" dirty="0" smtClean="0"/>
              <a:t>Landscaping - Sonic	 Drive-In</a:t>
            </a:r>
            <a:endParaRPr lang="en-US" sz="3600" dirty="0"/>
          </a:p>
        </p:txBody>
      </p:sp>
      <p:sp>
        <p:nvSpPr>
          <p:cNvPr id="6" name="Rectangle 5"/>
          <p:cNvSpPr/>
          <p:nvPr/>
        </p:nvSpPr>
        <p:spPr>
          <a:xfrm>
            <a:off x="0" y="3886200"/>
            <a:ext cx="1447800" cy="294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244600" y="914400"/>
            <a:ext cx="6654800" cy="5844431"/>
          </a:xfrm>
          <a:prstGeom prst="rect">
            <a:avLst/>
          </a:prstGeom>
          <a:ln>
            <a:solidFill>
              <a:schemeClr val="tx1"/>
            </a:solidFill>
          </a:ln>
        </p:spPr>
      </p:pic>
      <p:sp>
        <p:nvSpPr>
          <p:cNvPr id="5" name="TextBox 4"/>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13</a:t>
            </a:r>
            <a:endParaRPr lang="en-US" b="1" dirty="0"/>
          </a:p>
        </p:txBody>
      </p:sp>
    </p:spTree>
    <p:extLst>
      <p:ext uri="{BB962C8B-B14F-4D97-AF65-F5344CB8AC3E}">
        <p14:creationId xmlns:p14="http://schemas.microsoft.com/office/powerpoint/2010/main" val="3167935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8260" y="76200"/>
            <a:ext cx="8229600" cy="1143000"/>
          </a:xfrm>
        </p:spPr>
        <p:txBody>
          <a:bodyPr>
            <a:normAutofit/>
          </a:bodyPr>
          <a:lstStyle/>
          <a:p>
            <a:r>
              <a:rPr lang="en-US" sz="3600" dirty="0" smtClean="0"/>
              <a:t>Landscaping – Dutch Brothers	</a:t>
            </a:r>
            <a:endParaRPr lang="en-US" sz="3600" dirty="0"/>
          </a:p>
        </p:txBody>
      </p:sp>
      <p:sp>
        <p:nvSpPr>
          <p:cNvPr id="6" name="Rectangle 5"/>
          <p:cNvSpPr/>
          <p:nvPr/>
        </p:nvSpPr>
        <p:spPr>
          <a:xfrm>
            <a:off x="0" y="3886200"/>
            <a:ext cx="1447800" cy="294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302473" y="990784"/>
            <a:ext cx="6539055" cy="5790832"/>
          </a:xfrm>
          <a:prstGeom prst="rect">
            <a:avLst/>
          </a:prstGeom>
          <a:ln>
            <a:solidFill>
              <a:schemeClr val="tx1"/>
            </a:solidFill>
          </a:ln>
        </p:spPr>
      </p:pic>
      <p:sp>
        <p:nvSpPr>
          <p:cNvPr id="5" name="TextBox 4"/>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14</a:t>
            </a:r>
            <a:endParaRPr lang="en-US" b="1" dirty="0"/>
          </a:p>
        </p:txBody>
      </p:sp>
    </p:spTree>
    <p:extLst>
      <p:ext uri="{BB962C8B-B14F-4D97-AF65-F5344CB8AC3E}">
        <p14:creationId xmlns:p14="http://schemas.microsoft.com/office/powerpoint/2010/main" val="362605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686800" cy="4525963"/>
          </a:xfrm>
        </p:spPr>
        <p:txBody>
          <a:bodyPr>
            <a:normAutofit/>
          </a:bodyPr>
          <a:lstStyle/>
          <a:p>
            <a:pPr>
              <a:buNone/>
            </a:pPr>
            <a:endParaRPr lang="en-US" sz="2000" dirty="0" smtClean="0"/>
          </a:p>
          <a:p>
            <a:pPr algn="just"/>
            <a:r>
              <a:rPr lang="en-US" sz="2000" dirty="0" smtClean="0"/>
              <a:t>Water and sewer services </a:t>
            </a:r>
            <a:r>
              <a:rPr lang="en-US" sz="2000" dirty="0"/>
              <a:t>are to be provided by the City of Lathrop.  The project will connect to the existing water main in Old Harlan Road and will have a separate irrigation </a:t>
            </a:r>
            <a:r>
              <a:rPr lang="en-US" sz="2000" dirty="0" smtClean="0"/>
              <a:t>meter.</a:t>
            </a:r>
          </a:p>
          <a:p>
            <a:pPr algn="just"/>
            <a:endParaRPr lang="en-US" sz="2000" dirty="0"/>
          </a:p>
          <a:p>
            <a:pPr algn="just"/>
            <a:r>
              <a:rPr lang="en-US" sz="2000" dirty="0"/>
              <a:t>Sewer service is to be provided via connecting to the existing sewer line within </a:t>
            </a:r>
            <a:r>
              <a:rPr lang="en-US" sz="2000" dirty="0" smtClean="0"/>
              <a:t>Old Harlan Road (recently extended).</a:t>
            </a:r>
            <a:endParaRPr lang="en-US" sz="2000" dirty="0"/>
          </a:p>
          <a:p>
            <a:pPr algn="just"/>
            <a:endParaRPr lang="en-US" sz="2000" dirty="0"/>
          </a:p>
          <a:p>
            <a:pPr algn="just"/>
            <a:r>
              <a:rPr lang="en-US" sz="2000" dirty="0"/>
              <a:t>The project storm water run-off will be contained on-site, within an underground detention system after first being filtered through a series of bio-retention basins, located within the landscape areas of the project </a:t>
            </a:r>
            <a:r>
              <a:rPr lang="en-US" sz="2000" dirty="0" smtClean="0"/>
              <a:t>sites.</a:t>
            </a:r>
            <a:endParaRPr lang="en-US" sz="2000" dirty="0"/>
          </a:p>
          <a:p>
            <a:pPr algn="just"/>
            <a:endParaRPr lang="en-US" sz="2000" dirty="0"/>
          </a:p>
          <a:p>
            <a:pPr algn="just"/>
            <a:endParaRPr lang="en-US" sz="2400" dirty="0"/>
          </a:p>
          <a:p>
            <a:pPr marL="109728" indent="0" algn="just">
              <a:buNone/>
            </a:pPr>
            <a:endParaRPr lang="en-US" sz="2400" dirty="0" smtClean="0"/>
          </a:p>
          <a:p>
            <a:pPr algn="just"/>
            <a:endParaRPr lang="en-US" sz="2400" dirty="0" smtClean="0"/>
          </a:p>
          <a:p>
            <a:pPr algn="just"/>
            <a:endParaRPr lang="en-US" sz="2400" dirty="0" smtClean="0"/>
          </a:p>
          <a:p>
            <a:pPr algn="just"/>
            <a:endParaRPr lang="en-US" sz="2400" dirty="0" smtClean="0"/>
          </a:p>
          <a:p>
            <a:pPr marL="393192" lvl="1" indent="0" algn="just">
              <a:buNone/>
            </a:pPr>
            <a:endParaRPr lang="en-US" sz="2000" dirty="0" smtClean="0"/>
          </a:p>
          <a:p>
            <a:pPr marL="109728" indent="0" algn="just">
              <a:buNone/>
            </a:pPr>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dirty="0" smtClean="0"/>
              <a:t>Utilities</a:t>
            </a:r>
            <a:endParaRPr lang="en-US" dirty="0"/>
          </a:p>
        </p:txBody>
      </p:sp>
      <p:sp>
        <p:nvSpPr>
          <p:cNvPr id="4" name="TextBox 3"/>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15</a:t>
            </a:r>
            <a:endParaRPr lang="en-US" b="1" dirty="0"/>
          </a:p>
        </p:txBody>
      </p:sp>
    </p:spTree>
    <p:extLst>
      <p:ext uri="{BB962C8B-B14F-4D97-AF65-F5344CB8AC3E}">
        <p14:creationId xmlns:p14="http://schemas.microsoft.com/office/powerpoint/2010/main" val="831527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686800" cy="4525963"/>
          </a:xfrm>
        </p:spPr>
        <p:txBody>
          <a:bodyPr>
            <a:normAutofit fontScale="92500" lnSpcReduction="10000"/>
          </a:bodyPr>
          <a:lstStyle/>
          <a:p>
            <a:pPr>
              <a:buNone/>
            </a:pPr>
            <a:endParaRPr lang="en-US" sz="2000" dirty="0" smtClean="0"/>
          </a:p>
          <a:p>
            <a:pPr algn="just"/>
            <a:r>
              <a:rPr lang="en-US" sz="2000" dirty="0" smtClean="0"/>
              <a:t>A Traffic Study has been prepared by Crane Transportation Group.  The purpose of the Traffic Study was to determine the potential circulation impacts due to the proposed development including the existing Panda Express Restaurant.</a:t>
            </a:r>
          </a:p>
          <a:p>
            <a:pPr algn="just"/>
            <a:endParaRPr lang="en-US" sz="2000" dirty="0"/>
          </a:p>
          <a:p>
            <a:pPr algn="just"/>
            <a:r>
              <a:rPr lang="en-US" sz="2000" dirty="0" smtClean="0"/>
              <a:t>The Traffic Study was a Condition of Approval of the Panda Express Restaurant, which was approved by Planning Commission on January 16, 2019.  </a:t>
            </a:r>
          </a:p>
          <a:p>
            <a:pPr algn="just"/>
            <a:endParaRPr lang="en-US" sz="2000" dirty="0"/>
          </a:p>
          <a:p>
            <a:pPr algn="just"/>
            <a:r>
              <a:rPr lang="en-US" sz="2000" dirty="0" smtClean="0"/>
              <a:t>The analysis included level of service and delay at each intersection, vehicle queuing on critical approaches to select intersections and the possibility that some project traffic may use the Burger King-O’Reilly’s parking lot for access to Harlan Road.  Each on-site circulation plan was evaluated in the context of City code criteria and adequacy of expected drive through operation.</a:t>
            </a:r>
            <a:endParaRPr lang="en-US" sz="2000" dirty="0"/>
          </a:p>
          <a:p>
            <a:pPr algn="just"/>
            <a:endParaRPr lang="en-US" sz="2000" dirty="0"/>
          </a:p>
          <a:p>
            <a:pPr algn="just"/>
            <a:endParaRPr lang="en-US" sz="2400" dirty="0"/>
          </a:p>
          <a:p>
            <a:pPr marL="109728" indent="0" algn="just">
              <a:buNone/>
            </a:pPr>
            <a:endParaRPr lang="en-US" sz="2400" dirty="0" smtClean="0"/>
          </a:p>
          <a:p>
            <a:pPr algn="just"/>
            <a:endParaRPr lang="en-US" sz="2400" dirty="0" smtClean="0"/>
          </a:p>
          <a:p>
            <a:pPr algn="just"/>
            <a:endParaRPr lang="en-US" sz="2400" dirty="0" smtClean="0"/>
          </a:p>
          <a:p>
            <a:pPr algn="just"/>
            <a:endParaRPr lang="en-US" sz="2400" dirty="0" smtClean="0"/>
          </a:p>
          <a:p>
            <a:pPr marL="393192" lvl="1" indent="0" algn="just">
              <a:buNone/>
            </a:pPr>
            <a:endParaRPr lang="en-US" sz="2000" dirty="0" smtClean="0"/>
          </a:p>
          <a:p>
            <a:pPr marL="109728" indent="0" algn="just">
              <a:buNone/>
            </a:pPr>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dirty="0" smtClean="0"/>
              <a:t>Traffic Study</a:t>
            </a:r>
            <a:endParaRPr lang="en-US" dirty="0"/>
          </a:p>
        </p:txBody>
      </p:sp>
      <p:sp>
        <p:nvSpPr>
          <p:cNvPr id="4" name="TextBox 3"/>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16</a:t>
            </a:r>
            <a:endParaRPr lang="en-US" b="1" dirty="0"/>
          </a:p>
        </p:txBody>
      </p:sp>
    </p:spTree>
    <p:extLst>
      <p:ext uri="{BB962C8B-B14F-4D97-AF65-F5344CB8AC3E}">
        <p14:creationId xmlns:p14="http://schemas.microsoft.com/office/powerpoint/2010/main" val="2778873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686800" cy="4525963"/>
          </a:xfrm>
        </p:spPr>
        <p:txBody>
          <a:bodyPr>
            <a:normAutofit/>
          </a:bodyPr>
          <a:lstStyle/>
          <a:p>
            <a:pPr marL="109728" indent="0" algn="just">
              <a:buNone/>
            </a:pPr>
            <a:endParaRPr lang="en-US" sz="2000" u="sng" dirty="0"/>
          </a:p>
          <a:p>
            <a:pPr algn="just"/>
            <a:endParaRPr lang="en-US" sz="2400" dirty="0"/>
          </a:p>
          <a:p>
            <a:pPr marL="109728" indent="0" algn="just">
              <a:buNone/>
            </a:pPr>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marL="393192" lvl="1" indent="0" algn="just">
              <a:buNone/>
            </a:pPr>
            <a:endParaRPr lang="en-US" sz="2000" dirty="0" smtClean="0"/>
          </a:p>
          <a:p>
            <a:pPr marL="109728" indent="0" algn="just">
              <a:buNone/>
            </a:pPr>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fontScale="90000"/>
          </a:bodyPr>
          <a:lstStyle/>
          <a:p>
            <a:r>
              <a:rPr lang="en-US" dirty="0" smtClean="0"/>
              <a:t>Traffic Study – City Responsibility</a:t>
            </a:r>
            <a:endParaRPr lang="en-US" dirty="0"/>
          </a:p>
        </p:txBody>
      </p:sp>
      <p:pic>
        <p:nvPicPr>
          <p:cNvPr id="4" name="Picture 3"/>
          <p:cNvPicPr>
            <a:picLocks noChangeAspect="1"/>
          </p:cNvPicPr>
          <p:nvPr/>
        </p:nvPicPr>
        <p:blipFill>
          <a:blip r:embed="rId2"/>
          <a:stretch>
            <a:fillRect/>
          </a:stretch>
        </p:blipFill>
        <p:spPr>
          <a:xfrm>
            <a:off x="29832" y="1244600"/>
            <a:ext cx="9117035" cy="5613400"/>
          </a:xfrm>
          <a:prstGeom prst="rect">
            <a:avLst/>
          </a:prstGeom>
          <a:ln>
            <a:noFill/>
          </a:ln>
        </p:spPr>
      </p:pic>
      <p:sp>
        <p:nvSpPr>
          <p:cNvPr id="5" name="TextBox 4"/>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17</a:t>
            </a:r>
            <a:endParaRPr lang="en-US" b="1" dirty="0"/>
          </a:p>
        </p:txBody>
      </p:sp>
    </p:spTree>
    <p:extLst>
      <p:ext uri="{BB962C8B-B14F-4D97-AF65-F5344CB8AC3E}">
        <p14:creationId xmlns:p14="http://schemas.microsoft.com/office/powerpoint/2010/main" val="890739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686800" cy="4525963"/>
          </a:xfrm>
        </p:spPr>
        <p:txBody>
          <a:bodyPr>
            <a:normAutofit/>
          </a:bodyPr>
          <a:lstStyle/>
          <a:p>
            <a:pPr marL="109728" indent="0" algn="just">
              <a:buNone/>
            </a:pPr>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marL="393192" lvl="1" indent="0" algn="just">
              <a:buNone/>
            </a:pPr>
            <a:endParaRPr lang="en-US" sz="2000" dirty="0" smtClean="0"/>
          </a:p>
          <a:p>
            <a:pPr marL="109728" indent="0" algn="just">
              <a:buNone/>
            </a:pPr>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fontScale="90000"/>
          </a:bodyPr>
          <a:lstStyle/>
          <a:p>
            <a:r>
              <a:rPr lang="en-US" dirty="0" smtClean="0"/>
              <a:t>Traffic Study – Developer Responsibility </a:t>
            </a:r>
            <a:endParaRPr lang="en-US" dirty="0"/>
          </a:p>
        </p:txBody>
      </p:sp>
      <p:pic>
        <p:nvPicPr>
          <p:cNvPr id="5" name="Picture 4"/>
          <p:cNvPicPr>
            <a:picLocks noChangeAspect="1"/>
          </p:cNvPicPr>
          <p:nvPr/>
        </p:nvPicPr>
        <p:blipFill>
          <a:blip r:embed="rId2"/>
          <a:stretch>
            <a:fillRect/>
          </a:stretch>
        </p:blipFill>
        <p:spPr>
          <a:xfrm>
            <a:off x="508000" y="1342894"/>
            <a:ext cx="8128000" cy="5346831"/>
          </a:xfrm>
          <a:prstGeom prst="rect">
            <a:avLst/>
          </a:prstGeom>
          <a:ln>
            <a:noFill/>
          </a:ln>
        </p:spPr>
      </p:pic>
      <p:sp>
        <p:nvSpPr>
          <p:cNvPr id="6" name="TextBox 5"/>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18</a:t>
            </a:r>
            <a:endParaRPr lang="en-US" b="1" dirty="0"/>
          </a:p>
        </p:txBody>
      </p:sp>
    </p:spTree>
    <p:extLst>
      <p:ext uri="{BB962C8B-B14F-4D97-AF65-F5344CB8AC3E}">
        <p14:creationId xmlns:p14="http://schemas.microsoft.com/office/powerpoint/2010/main" val="737703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5400"/>
            <a:ext cx="8229600" cy="1143000"/>
          </a:xfrm>
        </p:spPr>
        <p:txBody>
          <a:bodyPr>
            <a:normAutofit/>
          </a:bodyPr>
          <a:lstStyle/>
          <a:p>
            <a:r>
              <a:rPr lang="en-US" sz="3600" dirty="0" smtClean="0"/>
              <a:t>Vehicle Queueing</a:t>
            </a:r>
            <a:endParaRPr lang="en-US" sz="3600" dirty="0"/>
          </a:p>
        </p:txBody>
      </p:sp>
      <p:pic>
        <p:nvPicPr>
          <p:cNvPr id="6" name="Picture 5"/>
          <p:cNvPicPr>
            <a:picLocks noChangeAspect="1"/>
          </p:cNvPicPr>
          <p:nvPr/>
        </p:nvPicPr>
        <p:blipFill>
          <a:blip r:embed="rId2"/>
          <a:stretch>
            <a:fillRect/>
          </a:stretch>
        </p:blipFill>
        <p:spPr>
          <a:xfrm>
            <a:off x="820487" y="914400"/>
            <a:ext cx="7503023" cy="5791200"/>
          </a:xfrm>
          <a:prstGeom prst="rect">
            <a:avLst/>
          </a:prstGeom>
          <a:ln>
            <a:solidFill>
              <a:schemeClr val="tx1"/>
            </a:solidFill>
          </a:ln>
        </p:spPr>
      </p:pic>
      <p:sp>
        <p:nvSpPr>
          <p:cNvPr id="4" name="TextBox 3"/>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19</a:t>
            </a:r>
            <a:endParaRPr lang="en-US" b="1" dirty="0"/>
          </a:p>
        </p:txBody>
      </p:sp>
    </p:spTree>
    <p:extLst>
      <p:ext uri="{BB962C8B-B14F-4D97-AF65-F5344CB8AC3E}">
        <p14:creationId xmlns:p14="http://schemas.microsoft.com/office/powerpoint/2010/main" val="644820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70037"/>
            <a:ext cx="8686800" cy="4525963"/>
          </a:xfrm>
        </p:spPr>
        <p:txBody>
          <a:bodyPr>
            <a:normAutofit/>
          </a:bodyPr>
          <a:lstStyle/>
          <a:p>
            <a:pPr>
              <a:buNone/>
            </a:pPr>
            <a:endParaRPr lang="en-US" sz="2000" dirty="0" smtClean="0"/>
          </a:p>
          <a:p>
            <a:pPr algn="just"/>
            <a:endParaRPr lang="en-US" sz="2400" dirty="0"/>
          </a:p>
          <a:p>
            <a:pPr algn="just"/>
            <a:endParaRPr lang="en-US" sz="2400" dirty="0" smtClean="0"/>
          </a:p>
          <a:p>
            <a:pPr algn="just"/>
            <a:endParaRPr lang="en-US" sz="2400" dirty="0" smtClean="0"/>
          </a:p>
          <a:p>
            <a:pPr marL="393192" lvl="1" indent="0" algn="just">
              <a:buNone/>
            </a:pPr>
            <a:endParaRPr lang="en-US" sz="2000" dirty="0" smtClean="0"/>
          </a:p>
          <a:p>
            <a:pPr marL="109728" indent="0" algn="just">
              <a:buNone/>
            </a:pPr>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dirty="0" smtClean="0"/>
              <a:t>Vicinity Map</a:t>
            </a:r>
            <a:endParaRPr lang="en-US" dirty="0"/>
          </a:p>
        </p:txBody>
      </p:sp>
      <p:pic>
        <p:nvPicPr>
          <p:cNvPr id="4" name="Picture 3"/>
          <p:cNvPicPr>
            <a:picLocks noChangeAspect="1"/>
          </p:cNvPicPr>
          <p:nvPr/>
        </p:nvPicPr>
        <p:blipFill>
          <a:blip r:embed="rId2"/>
          <a:stretch>
            <a:fillRect/>
          </a:stretch>
        </p:blipFill>
        <p:spPr>
          <a:xfrm>
            <a:off x="1063993" y="1134748"/>
            <a:ext cx="7016015" cy="5661205"/>
          </a:xfrm>
          <a:prstGeom prst="rect">
            <a:avLst/>
          </a:prstGeom>
          <a:ln>
            <a:solidFill>
              <a:schemeClr val="tx1"/>
            </a:solidFill>
          </a:ln>
        </p:spPr>
      </p:pic>
      <p:sp>
        <p:nvSpPr>
          <p:cNvPr id="5" name="TextBox 4"/>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smtClean="0"/>
              <a:t>2</a:t>
            </a:r>
            <a:endParaRPr lang="en-US" b="1" dirty="0"/>
          </a:p>
        </p:txBody>
      </p:sp>
    </p:spTree>
    <p:extLst>
      <p:ext uri="{BB962C8B-B14F-4D97-AF65-F5344CB8AC3E}">
        <p14:creationId xmlns:p14="http://schemas.microsoft.com/office/powerpoint/2010/main" val="1233699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686800" cy="4525963"/>
          </a:xfrm>
        </p:spPr>
        <p:txBody>
          <a:bodyPr>
            <a:normAutofit/>
          </a:bodyPr>
          <a:lstStyle/>
          <a:p>
            <a:pPr>
              <a:buNone/>
            </a:pPr>
            <a:endParaRPr lang="en-US" sz="2000" dirty="0" smtClean="0"/>
          </a:p>
          <a:p>
            <a:pPr algn="just"/>
            <a:r>
              <a:rPr lang="en-US" sz="2000" dirty="0" smtClean="0"/>
              <a:t>The Planning Commission agenda was posted on Thursday, March 12, 2020.  The City has received one (1) written on comment on the proposed project.</a:t>
            </a:r>
          </a:p>
          <a:p>
            <a:pPr algn="just"/>
            <a:endParaRPr lang="en-US" sz="2000" dirty="0"/>
          </a:p>
          <a:p>
            <a:pPr algn="just"/>
            <a:r>
              <a:rPr lang="en-US" sz="2000" dirty="0" smtClean="0"/>
              <a:t>The City received a comment letter from Mr. Sunny </a:t>
            </a:r>
            <a:r>
              <a:rPr lang="en-US" sz="2000" dirty="0" err="1" smtClean="0"/>
              <a:t>Ghai</a:t>
            </a:r>
            <a:r>
              <a:rPr lang="en-US" sz="2000" dirty="0" smtClean="0"/>
              <a:t> of </a:t>
            </a:r>
            <a:r>
              <a:rPr lang="en-US" sz="2000" dirty="0" err="1" smtClean="0"/>
              <a:t>Ghai</a:t>
            </a:r>
            <a:r>
              <a:rPr lang="en-US" sz="2000" dirty="0" smtClean="0"/>
              <a:t> Management, property owner and franchisee of the nearby Burger King.</a:t>
            </a:r>
          </a:p>
          <a:p>
            <a:pPr algn="just"/>
            <a:endParaRPr lang="en-US" sz="2000" dirty="0"/>
          </a:p>
          <a:p>
            <a:pPr algn="just"/>
            <a:r>
              <a:rPr lang="en-US" sz="2000" dirty="0" smtClean="0"/>
              <a:t>According to the letter and email communication, Mr. </a:t>
            </a:r>
            <a:r>
              <a:rPr lang="en-US" sz="2000" dirty="0" err="1" smtClean="0"/>
              <a:t>Ghai</a:t>
            </a:r>
            <a:r>
              <a:rPr lang="en-US" sz="2000" dirty="0" smtClean="0"/>
              <a:t> is primarily concerned with cut-through traffic from customers of Sonic and Dutch Brothers using the Burger King-O’Reilly’s drive-aisle to gain access to Harlan Road.</a:t>
            </a:r>
            <a:endParaRPr lang="en-US" sz="2000" dirty="0"/>
          </a:p>
          <a:p>
            <a:pPr algn="just"/>
            <a:endParaRPr lang="en-US" sz="2000" dirty="0"/>
          </a:p>
          <a:p>
            <a:pPr algn="just"/>
            <a:endParaRPr lang="en-US" sz="2400" dirty="0"/>
          </a:p>
          <a:p>
            <a:pPr marL="109728" indent="0" algn="just">
              <a:buNone/>
            </a:pPr>
            <a:endParaRPr lang="en-US" sz="2400" dirty="0" smtClean="0"/>
          </a:p>
          <a:p>
            <a:pPr algn="just"/>
            <a:endParaRPr lang="en-US" sz="2400" dirty="0" smtClean="0"/>
          </a:p>
          <a:p>
            <a:pPr algn="just"/>
            <a:endParaRPr lang="en-US" sz="2400" dirty="0" smtClean="0"/>
          </a:p>
          <a:p>
            <a:pPr algn="just"/>
            <a:endParaRPr lang="en-US" sz="2400" dirty="0" smtClean="0"/>
          </a:p>
          <a:p>
            <a:pPr marL="393192" lvl="1" indent="0" algn="just">
              <a:buNone/>
            </a:pPr>
            <a:endParaRPr lang="en-US" sz="2000" dirty="0" smtClean="0"/>
          </a:p>
          <a:p>
            <a:pPr marL="109728" indent="0" algn="just">
              <a:buNone/>
            </a:pPr>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dirty="0" smtClean="0"/>
              <a:t>Public Notice</a:t>
            </a:r>
            <a:endParaRPr lang="en-US" dirty="0"/>
          </a:p>
        </p:txBody>
      </p:sp>
      <p:sp>
        <p:nvSpPr>
          <p:cNvPr id="4" name="TextBox 3"/>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20</a:t>
            </a:r>
            <a:endParaRPr lang="en-US" b="1" dirty="0"/>
          </a:p>
        </p:txBody>
      </p:sp>
    </p:spTree>
    <p:extLst>
      <p:ext uri="{BB962C8B-B14F-4D97-AF65-F5344CB8AC3E}">
        <p14:creationId xmlns:p14="http://schemas.microsoft.com/office/powerpoint/2010/main" val="1234884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686800" cy="4525963"/>
          </a:xfrm>
        </p:spPr>
        <p:txBody>
          <a:bodyPr>
            <a:normAutofit/>
          </a:bodyPr>
          <a:lstStyle/>
          <a:p>
            <a:pPr>
              <a:buNone/>
            </a:pPr>
            <a:endParaRPr lang="en-US" sz="2000" dirty="0" smtClean="0"/>
          </a:p>
          <a:p>
            <a:pPr algn="just"/>
            <a:r>
              <a:rPr lang="en-US" sz="2000" dirty="0" smtClean="0"/>
              <a:t>As a result of Traffic Impact Study, the proposed project is conditioned to construct various off-site improvements to improve the traffic and circulation system in the vicinity, reduce the potential for cut-through traffic, and improve safety for pedestrians accessing the area.</a:t>
            </a:r>
          </a:p>
          <a:p>
            <a:pPr algn="just"/>
            <a:endParaRPr lang="en-US" sz="2000" dirty="0"/>
          </a:p>
          <a:p>
            <a:pPr algn="just"/>
            <a:r>
              <a:rPr lang="en-US" sz="2000" dirty="0" smtClean="0"/>
              <a:t>Staff evaluated Mr. </a:t>
            </a:r>
            <a:r>
              <a:rPr lang="en-US" sz="2000" dirty="0" err="1" smtClean="0"/>
              <a:t>Ghai’s</a:t>
            </a:r>
            <a:r>
              <a:rPr lang="en-US" sz="2000" dirty="0" smtClean="0"/>
              <a:t> concerns and determined that as conditioned, the project will be in compliance with City standards and requirements.</a:t>
            </a:r>
            <a:endParaRPr lang="en-US" sz="2000" dirty="0"/>
          </a:p>
          <a:p>
            <a:pPr algn="just"/>
            <a:endParaRPr lang="en-US" sz="2000" dirty="0"/>
          </a:p>
          <a:p>
            <a:pPr algn="just"/>
            <a:endParaRPr lang="en-US" sz="2400" dirty="0"/>
          </a:p>
          <a:p>
            <a:pPr marL="109728" indent="0" algn="just">
              <a:buNone/>
            </a:pPr>
            <a:endParaRPr lang="en-US" sz="2400" dirty="0" smtClean="0"/>
          </a:p>
          <a:p>
            <a:pPr algn="just"/>
            <a:endParaRPr lang="en-US" sz="2400" dirty="0" smtClean="0"/>
          </a:p>
          <a:p>
            <a:pPr algn="just"/>
            <a:endParaRPr lang="en-US" sz="2400" dirty="0" smtClean="0"/>
          </a:p>
          <a:p>
            <a:pPr algn="just"/>
            <a:endParaRPr lang="en-US" sz="2400" dirty="0" smtClean="0"/>
          </a:p>
          <a:p>
            <a:pPr marL="393192" lvl="1" indent="0" algn="just">
              <a:buNone/>
            </a:pPr>
            <a:endParaRPr lang="en-US" sz="2000" dirty="0" smtClean="0"/>
          </a:p>
          <a:p>
            <a:pPr marL="109728" indent="0" algn="just">
              <a:buNone/>
            </a:pPr>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dirty="0" smtClean="0"/>
              <a:t>Public Notice</a:t>
            </a:r>
            <a:endParaRPr lang="en-US" dirty="0"/>
          </a:p>
        </p:txBody>
      </p:sp>
      <p:sp>
        <p:nvSpPr>
          <p:cNvPr id="4" name="TextBox 3"/>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21</a:t>
            </a:r>
            <a:endParaRPr lang="en-US" b="1" dirty="0"/>
          </a:p>
        </p:txBody>
      </p:sp>
    </p:spTree>
    <p:extLst>
      <p:ext uri="{BB962C8B-B14F-4D97-AF65-F5344CB8AC3E}">
        <p14:creationId xmlns:p14="http://schemas.microsoft.com/office/powerpoint/2010/main" val="1374970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800" cy="4525963"/>
          </a:xfrm>
        </p:spPr>
        <p:txBody>
          <a:bodyPr>
            <a:normAutofit/>
          </a:bodyPr>
          <a:lstStyle/>
          <a:p>
            <a:pPr>
              <a:buNone/>
            </a:pPr>
            <a:endParaRPr lang="en-US" sz="2000" dirty="0" smtClean="0"/>
          </a:p>
          <a:p>
            <a:pPr algn="just"/>
            <a:r>
              <a:rPr lang="en-US" sz="2000" dirty="0" smtClean="0"/>
              <a:t>Categorically Exempt according to CEQA Section 15332 Class 2 “In-Fill Development”.  Class 32 consists of projects characterized as in-fill developments.</a:t>
            </a:r>
          </a:p>
          <a:p>
            <a:pPr algn="just"/>
            <a:endParaRPr lang="en-US" sz="2000" dirty="0"/>
          </a:p>
          <a:p>
            <a:pPr algn="just"/>
            <a:r>
              <a:rPr lang="en-US" sz="2000" dirty="0" smtClean="0"/>
              <a:t>City Staff finds that the project meets the criteria for in-fill developments.  Project is consistent with the City’s General Plan and Zoning Code; the project site is less than 5 acres in size and substantially surrounded by urban development and has access to utilities.</a:t>
            </a:r>
          </a:p>
          <a:p>
            <a:pPr algn="just"/>
            <a:endParaRPr lang="en-US" sz="2400" dirty="0"/>
          </a:p>
          <a:p>
            <a:pPr algn="just"/>
            <a:endParaRPr lang="en-US" sz="2400" dirty="0"/>
          </a:p>
          <a:p>
            <a:pPr algn="just"/>
            <a:endParaRPr lang="en-US" sz="2400" dirty="0" smtClean="0"/>
          </a:p>
          <a:p>
            <a:pPr algn="just"/>
            <a:endParaRPr lang="en-US" sz="2400" dirty="0" smtClean="0"/>
          </a:p>
          <a:p>
            <a:pPr algn="just"/>
            <a:endParaRPr lang="en-US" sz="2400" dirty="0" smtClean="0"/>
          </a:p>
          <a:p>
            <a:pPr marL="393192" lvl="1" indent="0" algn="just">
              <a:buNone/>
            </a:pPr>
            <a:endParaRPr lang="en-US" sz="2000" dirty="0" smtClean="0"/>
          </a:p>
          <a:p>
            <a:pPr marL="109728" indent="0" algn="just">
              <a:buNone/>
            </a:pPr>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dirty="0" smtClean="0"/>
              <a:t>CEQA	</a:t>
            </a:r>
            <a:endParaRPr lang="en-US" dirty="0"/>
          </a:p>
        </p:txBody>
      </p:sp>
      <p:sp>
        <p:nvSpPr>
          <p:cNvPr id="4" name="TextBox 3"/>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22</a:t>
            </a:r>
            <a:endParaRPr lang="en-US" b="1" dirty="0"/>
          </a:p>
        </p:txBody>
      </p:sp>
    </p:spTree>
    <p:extLst>
      <p:ext uri="{BB962C8B-B14F-4D97-AF65-F5344CB8AC3E}">
        <p14:creationId xmlns:p14="http://schemas.microsoft.com/office/powerpoint/2010/main" val="3753531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70037"/>
            <a:ext cx="8686800" cy="4525963"/>
          </a:xfrm>
        </p:spPr>
        <p:txBody>
          <a:bodyPr>
            <a:normAutofit/>
          </a:bodyPr>
          <a:lstStyle/>
          <a:p>
            <a:pPr>
              <a:buNone/>
            </a:pPr>
            <a:endParaRPr lang="en-US" sz="2000" dirty="0" smtClean="0"/>
          </a:p>
          <a:p>
            <a:pPr algn="just"/>
            <a:r>
              <a:rPr lang="en-US" sz="2400" dirty="0" smtClean="0"/>
              <a:t>Staff recommends the Planning Commission adopt Resolution No. 20-6, approving Site Plan Review No. SPR-20-6 for the construction of a 1,608 sq. ft. Sonic Drive-In Restaurant on a 0.69 acre site and a 862 sq. ft. Dutch Brothers on a 0.49 acre site, with related site work including landscaping, lighting, and frontage improvements, subject to the attached Consolidated Conditions of Approval.</a:t>
            </a:r>
          </a:p>
          <a:p>
            <a:pPr algn="just"/>
            <a:endParaRPr lang="en-US" sz="18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dirty="0" smtClean="0"/>
              <a:t>Recommendation</a:t>
            </a:r>
            <a:endParaRPr lang="en-US" dirty="0"/>
          </a:p>
        </p:txBody>
      </p:sp>
      <p:sp>
        <p:nvSpPr>
          <p:cNvPr id="4" name="TextBox 3"/>
          <p:cNvSpPr txBox="1"/>
          <p:nvPr/>
        </p:nvSpPr>
        <p:spPr>
          <a:xfrm>
            <a:off x="8534400" y="6324600"/>
            <a:ext cx="533400" cy="369332"/>
          </a:xfrm>
          <a:prstGeom prst="rect">
            <a:avLst/>
          </a:prstGeom>
          <a:solidFill>
            <a:srgbClr val="FFC000"/>
          </a:solidFill>
          <a:ln>
            <a:solidFill>
              <a:schemeClr val="tx1"/>
            </a:solidFill>
          </a:ln>
        </p:spPr>
        <p:txBody>
          <a:bodyPr wrap="square" rtlCol="0">
            <a:spAutoFit/>
          </a:bodyPr>
          <a:lstStyle/>
          <a:p>
            <a:r>
              <a:rPr lang="en-US" b="1" dirty="0" smtClean="0"/>
              <a:t>23</a:t>
            </a:r>
            <a:endParaRPr lang="en-US" b="1" dirty="0"/>
          </a:p>
        </p:txBody>
      </p:sp>
    </p:spTree>
    <p:extLst>
      <p:ext uri="{BB962C8B-B14F-4D97-AF65-F5344CB8AC3E}">
        <p14:creationId xmlns:p14="http://schemas.microsoft.com/office/powerpoint/2010/main" val="13930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70037"/>
            <a:ext cx="8686800" cy="4525963"/>
          </a:xfrm>
        </p:spPr>
        <p:txBody>
          <a:bodyPr>
            <a:normAutofit/>
          </a:bodyPr>
          <a:lstStyle/>
          <a:p>
            <a:pPr algn="just"/>
            <a:endParaRPr lang="en-US" sz="2400" dirty="0"/>
          </a:p>
          <a:p>
            <a:pPr algn="just"/>
            <a:endParaRPr lang="en-US" sz="2400" dirty="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dirty="0" smtClean="0"/>
              <a:t>Site Plan	</a:t>
            </a:r>
            <a:endParaRPr lang="en-US" dirty="0"/>
          </a:p>
        </p:txBody>
      </p:sp>
      <p:sp>
        <p:nvSpPr>
          <p:cNvPr id="4" name="Content Placeholder 1"/>
          <p:cNvSpPr txBox="1">
            <a:spLocks/>
          </p:cNvSpPr>
          <p:nvPr/>
        </p:nvSpPr>
        <p:spPr>
          <a:xfrm>
            <a:off x="228600" y="1524000"/>
            <a:ext cx="86868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Font typeface="Wingdings 3"/>
              <a:buNone/>
            </a:pPr>
            <a:endParaRPr lang="en-US" sz="2400" dirty="0" smtClean="0"/>
          </a:p>
          <a:p>
            <a:pPr algn="just"/>
            <a:r>
              <a:rPr lang="en-US" sz="2400" dirty="0" smtClean="0"/>
              <a:t>The project consists of the construction of a 1,608 sq. ft. Sonic Drive-In Restaurant and 862 sq. ft. Dutch Brothers, located south of the recently constructed Panda Express Restaurant (CFT Phase I).  The project is known as CFT Phase II.</a:t>
            </a:r>
          </a:p>
          <a:p>
            <a:pPr algn="just"/>
            <a:endParaRPr lang="en-US" sz="2400" dirty="0"/>
          </a:p>
          <a:p>
            <a:pPr algn="just"/>
            <a:r>
              <a:rPr lang="en-US" sz="2400" dirty="0" smtClean="0"/>
              <a:t>Site improvements include drive-through lanes, paving, off-street parking, landscaping, curb, gutter and sidewalk along Old Harlan Road.</a:t>
            </a:r>
          </a:p>
          <a:p>
            <a:pPr algn="just"/>
            <a:endParaRPr lang="en-US" sz="2400" dirty="0"/>
          </a:p>
          <a:p>
            <a:pPr algn="just"/>
            <a:endParaRPr lang="en-US" sz="2400" dirty="0" smtClean="0"/>
          </a:p>
          <a:p>
            <a:pPr algn="just"/>
            <a:endParaRPr lang="en-US" sz="2400" dirty="0" smtClean="0"/>
          </a:p>
          <a:p>
            <a:endParaRPr lang="en-US" sz="1800" b="1" dirty="0" smtClean="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Font typeface="Verdana"/>
              <a:buNone/>
            </a:pPr>
            <a:endParaRPr lang="en-US" sz="2800" dirty="0" smtClean="0"/>
          </a:p>
        </p:txBody>
      </p:sp>
      <p:sp>
        <p:nvSpPr>
          <p:cNvPr id="5" name="TextBox 4"/>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smtClean="0"/>
              <a:t>3</a:t>
            </a:r>
            <a:endParaRPr lang="en-US" b="1" dirty="0"/>
          </a:p>
        </p:txBody>
      </p:sp>
    </p:spTree>
    <p:extLst>
      <p:ext uri="{BB962C8B-B14F-4D97-AF65-F5344CB8AC3E}">
        <p14:creationId xmlns:p14="http://schemas.microsoft.com/office/powerpoint/2010/main" val="374544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8260" y="76200"/>
            <a:ext cx="8229600" cy="1143000"/>
          </a:xfrm>
        </p:spPr>
        <p:txBody>
          <a:bodyPr>
            <a:normAutofit/>
          </a:bodyPr>
          <a:lstStyle/>
          <a:p>
            <a:r>
              <a:rPr lang="en-US" sz="3600" dirty="0" smtClean="0"/>
              <a:t>Site Plan	</a:t>
            </a:r>
            <a:endParaRPr lang="en-US" sz="3600" dirty="0"/>
          </a:p>
        </p:txBody>
      </p:sp>
      <p:sp>
        <p:nvSpPr>
          <p:cNvPr id="6" name="Rectangle 5"/>
          <p:cNvSpPr/>
          <p:nvPr/>
        </p:nvSpPr>
        <p:spPr>
          <a:xfrm>
            <a:off x="0" y="3886200"/>
            <a:ext cx="1447800" cy="294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44999" y="914400"/>
            <a:ext cx="9054003" cy="5486400"/>
          </a:xfrm>
          <a:prstGeom prst="rect">
            <a:avLst/>
          </a:prstGeom>
          <a:ln>
            <a:solidFill>
              <a:schemeClr val="tx1"/>
            </a:solidFill>
          </a:ln>
        </p:spPr>
      </p:pic>
      <p:sp>
        <p:nvSpPr>
          <p:cNvPr id="5" name="TextBox 4"/>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a:t>4</a:t>
            </a:r>
            <a:endParaRPr lang="en-US" b="1" dirty="0"/>
          </a:p>
        </p:txBody>
      </p:sp>
    </p:spTree>
    <p:extLst>
      <p:ext uri="{BB962C8B-B14F-4D97-AF65-F5344CB8AC3E}">
        <p14:creationId xmlns:p14="http://schemas.microsoft.com/office/powerpoint/2010/main" val="993577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8260" y="76200"/>
            <a:ext cx="8229600" cy="1143000"/>
          </a:xfrm>
        </p:spPr>
        <p:txBody>
          <a:bodyPr>
            <a:normAutofit/>
          </a:bodyPr>
          <a:lstStyle/>
          <a:p>
            <a:r>
              <a:rPr lang="en-US" sz="3600" dirty="0" smtClean="0"/>
              <a:t>Site Plan – Sonic Drive-In	</a:t>
            </a:r>
            <a:endParaRPr lang="en-US" sz="3600" dirty="0"/>
          </a:p>
        </p:txBody>
      </p:sp>
      <p:sp>
        <p:nvSpPr>
          <p:cNvPr id="6" name="Rectangle 5"/>
          <p:cNvSpPr/>
          <p:nvPr/>
        </p:nvSpPr>
        <p:spPr>
          <a:xfrm>
            <a:off x="0" y="3886200"/>
            <a:ext cx="1447800" cy="294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87951" y="991528"/>
            <a:ext cx="6890217" cy="5789343"/>
          </a:xfrm>
          <a:prstGeom prst="rect">
            <a:avLst/>
          </a:prstGeom>
          <a:ln>
            <a:solidFill>
              <a:schemeClr val="tx1"/>
            </a:solidFill>
          </a:ln>
        </p:spPr>
      </p:pic>
      <p:sp>
        <p:nvSpPr>
          <p:cNvPr id="5" name="TextBox 4"/>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a:t>5</a:t>
            </a:r>
            <a:endParaRPr lang="en-US" b="1" dirty="0"/>
          </a:p>
        </p:txBody>
      </p:sp>
    </p:spTree>
    <p:extLst>
      <p:ext uri="{BB962C8B-B14F-4D97-AF65-F5344CB8AC3E}">
        <p14:creationId xmlns:p14="http://schemas.microsoft.com/office/powerpoint/2010/main" val="203805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8260" y="76200"/>
            <a:ext cx="8229600" cy="1143000"/>
          </a:xfrm>
        </p:spPr>
        <p:txBody>
          <a:bodyPr>
            <a:normAutofit/>
          </a:bodyPr>
          <a:lstStyle/>
          <a:p>
            <a:r>
              <a:rPr lang="en-US" sz="3600" dirty="0" smtClean="0"/>
              <a:t>Site Plan – Dutch Brothers	</a:t>
            </a:r>
            <a:endParaRPr lang="en-US" sz="3600" dirty="0"/>
          </a:p>
        </p:txBody>
      </p:sp>
      <p:sp>
        <p:nvSpPr>
          <p:cNvPr id="6" name="Rectangle 5"/>
          <p:cNvSpPr/>
          <p:nvPr/>
        </p:nvSpPr>
        <p:spPr>
          <a:xfrm>
            <a:off x="0" y="3886200"/>
            <a:ext cx="1447800" cy="294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820489" y="914400"/>
            <a:ext cx="7503023" cy="5791200"/>
          </a:xfrm>
          <a:prstGeom prst="rect">
            <a:avLst/>
          </a:prstGeom>
          <a:ln>
            <a:solidFill>
              <a:schemeClr val="tx1"/>
            </a:solidFill>
          </a:ln>
        </p:spPr>
      </p:pic>
      <p:sp>
        <p:nvSpPr>
          <p:cNvPr id="5" name="TextBox 4"/>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smtClean="0"/>
              <a:t>6</a:t>
            </a:r>
            <a:endParaRPr lang="en-US" b="1" dirty="0"/>
          </a:p>
        </p:txBody>
      </p:sp>
    </p:spTree>
    <p:extLst>
      <p:ext uri="{BB962C8B-B14F-4D97-AF65-F5344CB8AC3E}">
        <p14:creationId xmlns:p14="http://schemas.microsoft.com/office/powerpoint/2010/main" val="871500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4525963"/>
          </a:xfrm>
        </p:spPr>
        <p:txBody>
          <a:bodyPr>
            <a:normAutofit fontScale="92500" lnSpcReduction="20000"/>
          </a:bodyPr>
          <a:lstStyle/>
          <a:p>
            <a:pPr marL="109728" indent="0" algn="just">
              <a:buNone/>
            </a:pPr>
            <a:endParaRPr lang="en-US" sz="2400" dirty="0"/>
          </a:p>
          <a:p>
            <a:pPr algn="just"/>
            <a:r>
              <a:rPr lang="en-US" sz="2400" dirty="0" smtClean="0"/>
              <a:t>Both Sonic and Dutch Brothers are franchised restaurant and coffee chains.  As a result, each brand has a distinct architectural style and colors that are consistent with each brand.</a:t>
            </a:r>
          </a:p>
          <a:p>
            <a:pPr algn="just"/>
            <a:endParaRPr lang="en-US" sz="2400" dirty="0"/>
          </a:p>
          <a:p>
            <a:pPr algn="just"/>
            <a:r>
              <a:rPr lang="en-US" sz="2400" dirty="0" smtClean="0"/>
              <a:t>Primary colors for Sonic include sand and bronze and finish materials include stucco, stone veneer at the building corners and tower feature, brick veneer wainscoting, and aluminum canopies.</a:t>
            </a:r>
          </a:p>
          <a:p>
            <a:pPr algn="just"/>
            <a:endParaRPr lang="en-US" sz="2400" dirty="0"/>
          </a:p>
          <a:p>
            <a:pPr algn="just"/>
            <a:r>
              <a:rPr lang="en-US" sz="2400" dirty="0" smtClean="0"/>
              <a:t>Primary colors for Dutch Brothers include regal blue, grey and pewter.  The finish materials include metal siding, stone wainscoting, and steel awnings.</a:t>
            </a:r>
          </a:p>
          <a:p>
            <a:pPr algn="just"/>
            <a:endParaRPr lang="en-US" sz="2400" dirty="0"/>
          </a:p>
          <a:p>
            <a:pPr algn="just"/>
            <a:endParaRPr lang="en-US" sz="2400" dirty="0"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000" dirty="0" smtClean="0"/>
          </a:p>
          <a:p>
            <a:pPr marL="400050" lvl="1" indent="1588">
              <a:buNone/>
            </a:pPr>
            <a:endParaRPr lang="en-US" sz="2800" dirty="0" smtClean="0"/>
          </a:p>
        </p:txBody>
      </p:sp>
      <p:sp>
        <p:nvSpPr>
          <p:cNvPr id="3" name="Title 2"/>
          <p:cNvSpPr>
            <a:spLocks noGrp="1"/>
          </p:cNvSpPr>
          <p:nvPr>
            <p:ph type="title"/>
          </p:nvPr>
        </p:nvSpPr>
        <p:spPr/>
        <p:txBody>
          <a:bodyPr>
            <a:normAutofit/>
          </a:bodyPr>
          <a:lstStyle/>
          <a:p>
            <a:r>
              <a:rPr lang="en-US" sz="3200" dirty="0" smtClean="0"/>
              <a:t>Architecture &amp; Elevations</a:t>
            </a:r>
            <a:r>
              <a:rPr lang="en-US" dirty="0" smtClean="0"/>
              <a:t>	</a:t>
            </a:r>
            <a:endParaRPr lang="en-US" dirty="0"/>
          </a:p>
        </p:txBody>
      </p:sp>
      <p:sp>
        <p:nvSpPr>
          <p:cNvPr id="4" name="TextBox 3"/>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a:t>7</a:t>
            </a:r>
            <a:endParaRPr lang="en-US" b="1" dirty="0"/>
          </a:p>
        </p:txBody>
      </p:sp>
    </p:spTree>
    <p:extLst>
      <p:ext uri="{BB962C8B-B14F-4D97-AF65-F5344CB8AC3E}">
        <p14:creationId xmlns:p14="http://schemas.microsoft.com/office/powerpoint/2010/main" val="339590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Elevations</a:t>
            </a:r>
            <a:r>
              <a:rPr lang="en-US" dirty="0"/>
              <a:t> </a:t>
            </a:r>
            <a:r>
              <a:rPr lang="en-US" dirty="0" smtClean="0"/>
              <a:t>– Sonic Drive-In</a:t>
            </a:r>
            <a:endParaRPr lang="en-US" dirty="0"/>
          </a:p>
        </p:txBody>
      </p:sp>
      <p:pic>
        <p:nvPicPr>
          <p:cNvPr id="2" name="Picture 1"/>
          <p:cNvPicPr>
            <a:picLocks noChangeAspect="1"/>
          </p:cNvPicPr>
          <p:nvPr/>
        </p:nvPicPr>
        <p:blipFill>
          <a:blip r:embed="rId2"/>
          <a:stretch>
            <a:fillRect/>
          </a:stretch>
        </p:blipFill>
        <p:spPr>
          <a:xfrm>
            <a:off x="1615552" y="1143000"/>
            <a:ext cx="5912895" cy="271334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615553" y="3911600"/>
            <a:ext cx="5912895" cy="2946400"/>
          </a:xfrm>
          <a:prstGeom prst="rect">
            <a:avLst/>
          </a:prstGeom>
          <a:ln>
            <a:solidFill>
              <a:schemeClr val="tx1"/>
            </a:solidFill>
          </a:ln>
        </p:spPr>
      </p:pic>
      <p:sp>
        <p:nvSpPr>
          <p:cNvPr id="6" name="TextBox 5"/>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a:t>8</a:t>
            </a:r>
            <a:endParaRPr lang="en-US" b="1" dirty="0"/>
          </a:p>
        </p:txBody>
      </p:sp>
    </p:spTree>
    <p:extLst>
      <p:ext uri="{BB962C8B-B14F-4D97-AF65-F5344CB8AC3E}">
        <p14:creationId xmlns:p14="http://schemas.microsoft.com/office/powerpoint/2010/main" val="460504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Elevations</a:t>
            </a:r>
            <a:r>
              <a:rPr lang="en-US" dirty="0"/>
              <a:t> </a:t>
            </a:r>
            <a:r>
              <a:rPr lang="en-US" dirty="0" smtClean="0"/>
              <a:t>– Sonic Drive-In</a:t>
            </a:r>
            <a:endParaRPr lang="en-US" dirty="0"/>
          </a:p>
        </p:txBody>
      </p:sp>
      <p:pic>
        <p:nvPicPr>
          <p:cNvPr id="4" name="Picture 3"/>
          <p:cNvPicPr>
            <a:picLocks noChangeAspect="1"/>
          </p:cNvPicPr>
          <p:nvPr/>
        </p:nvPicPr>
        <p:blipFill>
          <a:blip r:embed="rId2"/>
          <a:stretch>
            <a:fillRect/>
          </a:stretch>
        </p:blipFill>
        <p:spPr>
          <a:xfrm>
            <a:off x="962033" y="1111670"/>
            <a:ext cx="7219934" cy="5670130"/>
          </a:xfrm>
          <a:prstGeom prst="rect">
            <a:avLst/>
          </a:prstGeom>
          <a:ln>
            <a:solidFill>
              <a:schemeClr val="tx1"/>
            </a:solidFill>
          </a:ln>
        </p:spPr>
      </p:pic>
      <p:sp>
        <p:nvSpPr>
          <p:cNvPr id="5" name="TextBox 4"/>
          <p:cNvSpPr txBox="1"/>
          <p:nvPr/>
        </p:nvSpPr>
        <p:spPr>
          <a:xfrm>
            <a:off x="8534400" y="6324600"/>
            <a:ext cx="381000" cy="369332"/>
          </a:xfrm>
          <a:prstGeom prst="rect">
            <a:avLst/>
          </a:prstGeom>
          <a:solidFill>
            <a:srgbClr val="FFC000"/>
          </a:solidFill>
          <a:ln>
            <a:solidFill>
              <a:schemeClr val="tx1"/>
            </a:solidFill>
          </a:ln>
        </p:spPr>
        <p:txBody>
          <a:bodyPr wrap="square" rtlCol="0">
            <a:spAutoFit/>
          </a:bodyPr>
          <a:lstStyle/>
          <a:p>
            <a:r>
              <a:rPr lang="en-US" b="1" dirty="0"/>
              <a:t>9</a:t>
            </a:r>
            <a:endParaRPr lang="en-US" b="1" dirty="0"/>
          </a:p>
        </p:txBody>
      </p:sp>
    </p:spTree>
    <p:extLst>
      <p:ext uri="{BB962C8B-B14F-4D97-AF65-F5344CB8AC3E}">
        <p14:creationId xmlns:p14="http://schemas.microsoft.com/office/powerpoint/2010/main" val="3555600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4748</TotalTime>
  <Words>789</Words>
  <Application>Microsoft Office PowerPoint</Application>
  <PresentationFormat>On-screen Show (4:3)</PresentationFormat>
  <Paragraphs>212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Bookman Old Style</vt:lpstr>
      <vt:lpstr>Calibri</vt:lpstr>
      <vt:lpstr>Lucida Sans Unicode</vt:lpstr>
      <vt:lpstr>Verdana</vt:lpstr>
      <vt:lpstr>Wingdings 2</vt:lpstr>
      <vt:lpstr>Wingdings 3</vt:lpstr>
      <vt:lpstr>Concourse</vt:lpstr>
      <vt:lpstr>CFT Phase II – Sonic and Dutch Brothers  Site Plan Review No. SPR-20-6 </vt:lpstr>
      <vt:lpstr>Vicinity Map</vt:lpstr>
      <vt:lpstr>Site Plan </vt:lpstr>
      <vt:lpstr>Site Plan </vt:lpstr>
      <vt:lpstr>Site Plan – Sonic Drive-In </vt:lpstr>
      <vt:lpstr>Site Plan – Dutch Brothers </vt:lpstr>
      <vt:lpstr>Architecture &amp; Elevations </vt:lpstr>
      <vt:lpstr>Elevations – Sonic Drive-In</vt:lpstr>
      <vt:lpstr>Elevations – Sonic Drive-In</vt:lpstr>
      <vt:lpstr>Elevations – Dutch Brothers</vt:lpstr>
      <vt:lpstr>Elevations – Dutch Brothers</vt:lpstr>
      <vt:lpstr>Elevations – Dutch Brothers</vt:lpstr>
      <vt:lpstr>Landscaping - Sonic  Drive-In</vt:lpstr>
      <vt:lpstr>Landscaping – Dutch Brothers </vt:lpstr>
      <vt:lpstr>Utilities</vt:lpstr>
      <vt:lpstr>Traffic Study</vt:lpstr>
      <vt:lpstr>Traffic Study – City Responsibility</vt:lpstr>
      <vt:lpstr>Traffic Study – Developer Responsibility </vt:lpstr>
      <vt:lpstr>Vehicle Queueing</vt:lpstr>
      <vt:lpstr>Public Notice</vt:lpstr>
      <vt:lpstr>Public Notice</vt:lpstr>
      <vt:lpstr>CEQA </vt:lpstr>
      <vt:lpstr>Recommendation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CITY</dc:title>
  <dc:creator>tvargas</dc:creator>
  <cp:lastModifiedBy>David Niskanen</cp:lastModifiedBy>
  <cp:revision>214</cp:revision>
  <cp:lastPrinted>2020-03-18T17:51:12Z</cp:lastPrinted>
  <dcterms:created xsi:type="dcterms:W3CDTF">2013-02-05T20:00:26Z</dcterms:created>
  <dcterms:modified xsi:type="dcterms:W3CDTF">2020-03-18T22:35:15Z</dcterms:modified>
</cp:coreProperties>
</file>